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64" r:id="rId3"/>
    <p:sldId id="270" r:id="rId4"/>
    <p:sldId id="271" r:id="rId5"/>
    <p:sldId id="272" r:id="rId6"/>
    <p:sldId id="274" r:id="rId7"/>
    <p:sldId id="275" r:id="rId8"/>
    <p:sldId id="265" r:id="rId9"/>
    <p:sldId id="256" r:id="rId10"/>
    <p:sldId id="258" r:id="rId11"/>
    <p:sldId id="259" r:id="rId12"/>
    <p:sldId id="285" r:id="rId13"/>
    <p:sldId id="286" r:id="rId14"/>
    <p:sldId id="291" r:id="rId15"/>
    <p:sldId id="282" r:id="rId16"/>
    <p:sldId id="283" r:id="rId17"/>
    <p:sldId id="284" r:id="rId18"/>
    <p:sldId id="287" r:id="rId19"/>
    <p:sldId id="289" r:id="rId20"/>
    <p:sldId id="290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69" autoAdjust="0"/>
  </p:normalViewPr>
  <p:slideViewPr>
    <p:cSldViewPr snapToGrid="0">
      <p:cViewPr>
        <p:scale>
          <a:sx n="66" d="100"/>
          <a:sy n="66" d="100"/>
        </p:scale>
        <p:origin x="-141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14474-8ED5-4FF6-9DE5-9C3E91A94C30}" type="datetimeFigureOut">
              <a:rPr lang="en-GB" smtClean="0"/>
              <a:pPr/>
              <a:t>07/04/2013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68C85-601F-4B71-B136-80C58D585B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31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Hamburger, pizza,</a:t>
            </a:r>
            <a:r>
              <a:rPr lang="en-US" baseline="0" dirty="0" smtClean="0"/>
              <a:t> comp (computer),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8C85-601F-4B71-B136-80C58D585B2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http://blogs.kqed.org/newsfix/2012/08/22/4-tips-for-recovering-your-stolen-phone-or-tablet/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8C85-601F-4B71-B136-80C58D585B2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58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D6C3-2C2B-422F-8C17-36E306F12ED9}" type="datetimeFigureOut">
              <a:rPr lang="en-GB" smtClean="0"/>
              <a:pPr/>
              <a:t>07/04/2013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082F-5097-4C50-9919-52BBC43418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D6C3-2C2B-422F-8C17-36E306F12ED9}" type="datetimeFigureOut">
              <a:rPr lang="en-GB" smtClean="0"/>
              <a:pPr/>
              <a:t>07/04/2013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082F-5097-4C50-9919-52BBC43418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D6C3-2C2B-422F-8C17-36E306F12ED9}" type="datetimeFigureOut">
              <a:rPr lang="en-GB" smtClean="0"/>
              <a:pPr/>
              <a:t>07/04/2013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082F-5097-4C50-9919-52BBC43418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D6C3-2C2B-422F-8C17-36E306F12ED9}" type="datetimeFigureOut">
              <a:rPr lang="en-GB" smtClean="0"/>
              <a:pPr/>
              <a:t>07/04/2013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082F-5097-4C50-9919-52BBC43418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D6C3-2C2B-422F-8C17-36E306F12ED9}" type="datetimeFigureOut">
              <a:rPr lang="en-GB" smtClean="0"/>
              <a:pPr/>
              <a:t>07/04/2013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082F-5097-4C50-9919-52BBC43418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D6C3-2C2B-422F-8C17-36E306F12ED9}" type="datetimeFigureOut">
              <a:rPr lang="en-GB" smtClean="0"/>
              <a:pPr/>
              <a:t>07/04/2013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082F-5097-4C50-9919-52BBC43418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D6C3-2C2B-422F-8C17-36E306F12ED9}" type="datetimeFigureOut">
              <a:rPr lang="en-GB" smtClean="0"/>
              <a:pPr/>
              <a:t>07/04/2013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082F-5097-4C50-9919-52BBC43418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D6C3-2C2B-422F-8C17-36E306F12ED9}" type="datetimeFigureOut">
              <a:rPr lang="en-GB" smtClean="0"/>
              <a:pPr/>
              <a:t>07/04/2013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082F-5097-4C50-9919-52BBC43418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D6C3-2C2B-422F-8C17-36E306F12ED9}" type="datetimeFigureOut">
              <a:rPr lang="en-GB" smtClean="0"/>
              <a:pPr/>
              <a:t>07/04/2013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082F-5097-4C50-9919-52BBC43418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D6C3-2C2B-422F-8C17-36E306F12ED9}" type="datetimeFigureOut">
              <a:rPr lang="en-GB" smtClean="0"/>
              <a:pPr/>
              <a:t>07/04/2013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082F-5097-4C50-9919-52BBC43418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D6C3-2C2B-422F-8C17-36E306F12ED9}" type="datetimeFigureOut">
              <a:rPr lang="en-GB" smtClean="0"/>
              <a:pPr/>
              <a:t>07/04/2013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082F-5097-4C50-9919-52BBC43418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D6C3-2C2B-422F-8C17-36E306F12ED9}" type="datetimeFigureOut">
              <a:rPr lang="en-GB" smtClean="0"/>
              <a:pPr/>
              <a:t>07/04/2013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A082F-5097-4C50-9919-52BBC43418A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bing+maps&amp;source=images&amp;cd=&amp;cad=rja&amp;docid=6zcbGgAlgMpxwM&amp;tbnid=COI8EzraUANfKM:&amp;ved=0CAUQjRw&amp;url=http://higherinnovation.net/cloud/2010/02/04/bing-maps-for-redistricting-and-campus-orientation/&amp;ei=8D1TUcvGFIm3hQe6lIHIDQ&amp;bvm=bv.44342787,d.bGE&amp;psig=AFQjCNEINLOzyAznAngxRW5N0otkL1ItYw&amp;ust=136449623884747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8029" y="4075319"/>
            <a:ext cx="755831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 you want to go somewhere that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you have never visited before, how do you find your way?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1759" y="675139"/>
            <a:ext cx="2763611" cy="277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714754" y="116912"/>
            <a:ext cx="369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What is GPS ?</a:t>
            </a:r>
            <a:endParaRPr lang="en-GB" sz="40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1" y="914400"/>
            <a:ext cx="8939058" cy="59477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683659"/>
            <a:ext cx="39333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smtClean="0">
                <a:solidFill>
                  <a:srgbClr val="FFC000"/>
                </a:solidFill>
              </a:rPr>
              <a:t>G</a:t>
            </a:r>
            <a:r>
              <a:rPr lang="en-US" sz="5400" dirty="0" smtClean="0">
                <a:solidFill>
                  <a:prstClr val="white"/>
                </a:solidFill>
              </a:rPr>
              <a:t>lob</a:t>
            </a:r>
            <a:r>
              <a:rPr lang="en-US" sz="5400" dirty="0" smtClean="0">
                <a:solidFill>
                  <a:schemeClr val="bg1"/>
                </a:solidFill>
              </a:rPr>
              <a:t>a</a:t>
            </a:r>
            <a:r>
              <a:rPr lang="en-US" sz="5400" dirty="0" smtClean="0">
                <a:solidFill>
                  <a:prstClr val="white"/>
                </a:solidFill>
              </a:rPr>
              <a:t>l</a:t>
            </a:r>
          </a:p>
          <a:p>
            <a:pPr lvl="0"/>
            <a:r>
              <a:rPr lang="en-US" sz="5400" dirty="0" smtClean="0">
                <a:solidFill>
                  <a:srgbClr val="FFC000"/>
                </a:solidFill>
              </a:rPr>
              <a:t>P</a:t>
            </a:r>
            <a:r>
              <a:rPr lang="en-US" sz="5400" dirty="0" smtClean="0">
                <a:solidFill>
                  <a:prstClr val="white"/>
                </a:solidFill>
              </a:rPr>
              <a:t>ositioning</a:t>
            </a:r>
          </a:p>
          <a:p>
            <a:pPr lvl="0"/>
            <a:r>
              <a:rPr lang="en-US" sz="5400" dirty="0" smtClean="0">
                <a:solidFill>
                  <a:srgbClr val="FFC000"/>
                </a:solidFill>
              </a:rPr>
              <a:t>S</a:t>
            </a:r>
            <a:r>
              <a:rPr lang="en-US" sz="5400" dirty="0" smtClean="0">
                <a:solidFill>
                  <a:prstClr val="white"/>
                </a:solidFill>
              </a:rPr>
              <a:t>ystem</a:t>
            </a:r>
          </a:p>
        </p:txBody>
      </p:sp>
      <p:pic>
        <p:nvPicPr>
          <p:cNvPr id="8" name="Picture 2" descr="http://rincon.gps.caltech.edu/hudnut/USGS_Public_Lecture/GPS_animation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333" y="1256843"/>
            <a:ext cx="3565074" cy="3565074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60" y="4419369"/>
            <a:ext cx="1256393" cy="67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375" y="4462913"/>
            <a:ext cx="1256393" cy="67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81268" y="5145706"/>
            <a:ext cx="8065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white"/>
                </a:solidFill>
              </a:rPr>
              <a:t>What is a </a:t>
            </a:r>
            <a:r>
              <a:rPr lang="en-US" sz="4000" dirty="0" smtClean="0">
                <a:solidFill>
                  <a:srgbClr val="FFC000"/>
                </a:solidFill>
              </a:rPr>
              <a:t>satellite navigation </a:t>
            </a:r>
            <a:r>
              <a:rPr lang="en-US" sz="4000" smtClean="0">
                <a:solidFill>
                  <a:srgbClr val="FFC000"/>
                </a:solidFill>
              </a:rPr>
              <a:t>system</a:t>
            </a:r>
            <a:r>
              <a:rPr lang="en-US" sz="4000" smtClean="0">
                <a:solidFill>
                  <a:schemeClr val="bg1"/>
                </a:solidFill>
              </a:rPr>
              <a:t>?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03467" y="5943991"/>
            <a:ext cx="2101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 smtClean="0">
                <a:solidFill>
                  <a:srgbClr val="FFC000"/>
                </a:solidFill>
              </a:rPr>
              <a:t>(Sat-Nav)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00504" y="116912"/>
            <a:ext cx="7464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Examples of Sat-Nav Systems</a:t>
            </a:r>
            <a:endParaRPr lang="en-GB" sz="40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1" y="914400"/>
            <a:ext cx="8939058" cy="59477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322285" y="2177140"/>
            <a:ext cx="47461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USA:	GPS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Russia:	GLONASS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EU:		Galileo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586976" y="116912"/>
            <a:ext cx="5652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Translate into English:</a:t>
            </a:r>
            <a:endParaRPr lang="en-GB" sz="40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1" y="914400"/>
            <a:ext cx="8939058" cy="59477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38663" y="1708880"/>
          <a:ext cx="4497049" cy="3522688"/>
        </p:xfrm>
        <a:graphic>
          <a:graphicData uri="http://schemas.openxmlformats.org/drawingml/2006/table">
            <a:tbl>
              <a:tblPr/>
              <a:tblGrid>
                <a:gridCol w="2053652"/>
                <a:gridCol w="2443397"/>
              </a:tblGrid>
              <a:tr h="4839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 smtClean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English</a:t>
                      </a:r>
                      <a:endParaRPr lang="en-GB" sz="2800" kern="1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 smtClean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Slovene</a:t>
                      </a:r>
                      <a:endParaRPr lang="en-GB" sz="2800" kern="1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64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global</a:t>
                      </a:r>
                      <a:endParaRPr lang="en-GB" sz="28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globalen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64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position</a:t>
                      </a:r>
                      <a:endParaRPr lang="en-GB" sz="28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pozicija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64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system</a:t>
                      </a:r>
                      <a:endParaRPr lang="en-GB" sz="28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sistem</a:t>
                      </a:r>
                      <a:endParaRPr lang="en-GB" sz="28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64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GPS</a:t>
                      </a:r>
                      <a:endParaRPr lang="en-GB" sz="28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64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satellite</a:t>
                      </a:r>
                      <a:endParaRPr lang="en-GB" sz="28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satelit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64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navigation</a:t>
                      </a:r>
                      <a:endParaRPr lang="en-GB" sz="28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navigacija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13614" y="2248525"/>
            <a:ext cx="1289154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113614" y="2788171"/>
            <a:ext cx="1289154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13614" y="3282847"/>
            <a:ext cx="1289154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113614" y="3762531"/>
            <a:ext cx="1289154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113614" y="4272196"/>
            <a:ext cx="1289154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113614" y="4781861"/>
            <a:ext cx="1693888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586976" y="116912"/>
            <a:ext cx="5652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Translate into English:</a:t>
            </a:r>
            <a:endParaRPr lang="en-GB" sz="40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1" y="914400"/>
            <a:ext cx="8939058" cy="59477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63318" y="1768838"/>
          <a:ext cx="4407108" cy="4477460"/>
        </p:xfrm>
        <a:graphic>
          <a:graphicData uri="http://schemas.openxmlformats.org/drawingml/2006/table">
            <a:tbl>
              <a:tblPr/>
              <a:tblGrid>
                <a:gridCol w="2248524"/>
                <a:gridCol w="2158584"/>
              </a:tblGrid>
              <a:tr h="4757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 smtClean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English</a:t>
                      </a:r>
                      <a:endParaRPr lang="en-GB" sz="2800" kern="1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 smtClean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Slovene</a:t>
                      </a:r>
                      <a:endParaRPr lang="en-GB" sz="2800" kern="1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transmitter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transmit</a:t>
                      </a:r>
                      <a:endParaRPr lang="en-GB" sz="28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latin typeface="Calibri"/>
                          <a:ea typeface="Calibri"/>
                          <a:cs typeface="Times New Roman"/>
                        </a:rPr>
                        <a:t>transmiter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latin typeface="Calibri"/>
                          <a:ea typeface="Calibri"/>
                          <a:cs typeface="Times New Roman"/>
                        </a:rPr>
                        <a:t>oddajati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78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radio</a:t>
                      </a:r>
                      <a:endParaRPr lang="en-GB" sz="28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latin typeface="Calibri"/>
                          <a:ea typeface="Calibri"/>
                          <a:cs typeface="Times New Roman"/>
                        </a:rPr>
                        <a:t>radio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78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operational</a:t>
                      </a:r>
                      <a:endParaRPr lang="en-GB" sz="28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latin typeface="Calibri"/>
                          <a:ea typeface="Calibri"/>
                          <a:cs typeface="Times New Roman"/>
                        </a:rPr>
                        <a:t>operativen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78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monitor</a:t>
                      </a:r>
                      <a:endParaRPr lang="en-GB" sz="28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latin typeface="Calibri"/>
                          <a:ea typeface="Calibri"/>
                          <a:cs typeface="Times New Roman"/>
                        </a:rPr>
                        <a:t>monitor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78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signal</a:t>
                      </a:r>
                      <a:endParaRPr lang="en-GB" sz="28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latin typeface="Calibri"/>
                          <a:ea typeface="Calibri"/>
                          <a:cs typeface="Times New Roman"/>
                        </a:rPr>
                        <a:t>signal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78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information</a:t>
                      </a:r>
                      <a:endParaRPr lang="en-GB" sz="28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latin typeface="Calibri"/>
                          <a:ea typeface="Calibri"/>
                          <a:cs typeface="Times New Roman"/>
                        </a:rPr>
                        <a:t>informacija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78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calculate</a:t>
                      </a:r>
                      <a:endParaRPr lang="en-GB" sz="2800" b="1" kern="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kern="100" dirty="0">
                          <a:latin typeface="Calibri"/>
                          <a:ea typeface="Calibri"/>
                          <a:cs typeface="Times New Roman"/>
                        </a:rPr>
                        <a:t>kalkulirati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623280" y="3312824"/>
            <a:ext cx="1289154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623280" y="3822490"/>
            <a:ext cx="2023672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623280" y="4317166"/>
            <a:ext cx="1289154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623280" y="4796850"/>
            <a:ext cx="1289154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623279" y="5306515"/>
            <a:ext cx="1948721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623280" y="5816180"/>
            <a:ext cx="1693888" cy="37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623280" y="2338463"/>
            <a:ext cx="1903750" cy="824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931" y="914400"/>
            <a:ext cx="8939058" cy="59477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979793" y="3310055"/>
            <a:ext cx="3069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Loan Words</a:t>
            </a:r>
            <a:endParaRPr lang="en-GB" sz="40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482203" y="116912"/>
            <a:ext cx="2181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Latitude</a:t>
            </a:r>
            <a:endParaRPr lang="en-GB" sz="40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1" y="914400"/>
            <a:ext cx="8939058" cy="59477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645" y="1130754"/>
            <a:ext cx="53816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44479" y="116912"/>
            <a:ext cx="2656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Longitude</a:t>
            </a:r>
            <a:endParaRPr lang="en-GB" sz="40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1" y="914400"/>
            <a:ext cx="8939058" cy="59477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402" b="1971"/>
          <a:stretch>
            <a:fillRect/>
          </a:stretch>
        </p:blipFill>
        <p:spPr bwMode="auto">
          <a:xfrm>
            <a:off x="1712684" y="1264102"/>
            <a:ext cx="5690564" cy="536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200335" y="116912"/>
            <a:ext cx="6744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Coordinates of SŠTS Šiška</a:t>
            </a:r>
            <a:endParaRPr lang="en-GB" sz="40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1" y="914400"/>
            <a:ext cx="8939058" cy="59477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19" y="2326086"/>
            <a:ext cx="4837955" cy="391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795297" y="2326086"/>
            <a:ext cx="0" cy="391243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84823" y="1380211"/>
            <a:ext cx="1627703" cy="954107"/>
          </a:xfrm>
          <a:prstGeom prst="rect">
            <a:avLst/>
          </a:prstGeom>
          <a:solidFill>
            <a:schemeClr val="tx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Longitude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14.49° E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395059" y="2331550"/>
            <a:ext cx="14496" cy="39073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higherinnovation.net/wp-content/uploads/2010/02/Bing_Maps_blue20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7183929" y="4928056"/>
            <a:ext cx="2679123" cy="737682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>
            <a:off x="1300119" y="4368028"/>
            <a:ext cx="48379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38540" y="3895076"/>
            <a:ext cx="1464048" cy="954107"/>
          </a:xfrm>
          <a:prstGeom prst="rect">
            <a:avLst/>
          </a:prstGeom>
          <a:solidFill>
            <a:schemeClr val="tx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Latitude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46.08° N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14640" y="116912"/>
            <a:ext cx="4116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How GPS Works</a:t>
            </a:r>
            <a:endParaRPr lang="en-GB" sz="40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1" y="914400"/>
            <a:ext cx="8939058" cy="59477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4176" y="1378857"/>
            <a:ext cx="896982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/>
            <a:r>
              <a:rPr lang="en-GB" sz="3800" dirty="0" smtClean="0">
                <a:solidFill>
                  <a:srgbClr val="FFC000"/>
                </a:solidFill>
              </a:rPr>
              <a:t>You’ll need:</a:t>
            </a:r>
          </a:p>
          <a:p>
            <a:pPr marL="742950" lvl="0" indent="-742950"/>
            <a:endParaRPr lang="en-US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49263" lvl="0" indent="-449263">
              <a:buFont typeface="Arial" pitchFamily="34" charset="0"/>
              <a:buChar char="•"/>
            </a:pPr>
            <a:r>
              <a:rPr lang="en-GB" sz="3800" dirty="0" smtClean="0">
                <a:solidFill>
                  <a:schemeClr val="bg1">
                    <a:lumMod val="95000"/>
                  </a:schemeClr>
                </a:solidFill>
              </a:rPr>
              <a:t>A GPS receiver</a:t>
            </a:r>
          </a:p>
          <a:p>
            <a:pPr marL="449263" lvl="0" indent="-449263"/>
            <a:endParaRPr lang="en-US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49263" lvl="0" indent="-449263">
              <a:buFont typeface="Arial" pitchFamily="34" charset="0"/>
              <a:buChar char="•"/>
            </a:pPr>
            <a:endParaRPr lang="en-GB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449263" indent="-449263">
              <a:buFont typeface="Arial" pitchFamily="34" charset="0"/>
              <a:buChar char="•"/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</a:rPr>
              <a:t>At least 3 known positions (GPS satellites)</a:t>
            </a:r>
            <a:endParaRPr lang="en-GB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42950" lvl="0" indent="-742950">
              <a:buFont typeface="Arial" pitchFamily="34" charset="0"/>
              <a:buChar char="•"/>
            </a:pPr>
            <a:endParaRPr lang="en-GB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42950" lvl="0" indent="-742950">
              <a:buFont typeface="Arial" pitchFamily="34" charset="0"/>
              <a:buChar char="•"/>
            </a:pPr>
            <a:endParaRPr lang="en-GB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42950" lvl="0" indent="-742950">
              <a:buAutoNum type="arabicParenBoth"/>
            </a:pPr>
            <a:endParaRPr lang="en-US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42950" indent="-31750"/>
            <a:endParaRPr lang="en-GB" sz="3800" dirty="0" smtClean="0">
              <a:solidFill>
                <a:srgbClr val="FFC000"/>
              </a:solidFill>
            </a:endParaRPr>
          </a:p>
          <a:p>
            <a:pPr marL="742950" lvl="0" indent="-742950"/>
            <a:endParaRPr lang="en-GB" sz="3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http://satelit.wbl.sk/1211761782216701733ivak_satellit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3581" y="5656343"/>
            <a:ext cx="1135714" cy="829071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2695" y="1797058"/>
            <a:ext cx="2660278" cy="216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satelit.wbl.sk/1211761782216701733ivak_satellit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558" y="5202115"/>
            <a:ext cx="1135714" cy="829071"/>
          </a:xfrm>
          <a:prstGeom prst="rect">
            <a:avLst/>
          </a:prstGeom>
          <a:noFill/>
        </p:spPr>
      </p:pic>
      <p:pic>
        <p:nvPicPr>
          <p:cNvPr id="17" name="Picture 2" descr="http://satelit.wbl.sk/1211761782216701733ivak_satellit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648" y="5564735"/>
            <a:ext cx="1135714" cy="829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9443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888945" y="116912"/>
            <a:ext cx="3367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Where am I ?</a:t>
            </a:r>
            <a:endParaRPr lang="en-GB" sz="40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778821" y="1201499"/>
            <a:ext cx="2738693" cy="27386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" descr="http://satelit.wbl.sk/1211761782216701733ivak_satellit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202" y="2256439"/>
            <a:ext cx="844122" cy="616209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2348443" y="3629902"/>
            <a:ext cx="1881013" cy="1881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2" descr="http://satelit.wbl.sk/1211761782216701733ivak_satellit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2094" y="4250129"/>
            <a:ext cx="844122" cy="616209"/>
          </a:xfrm>
          <a:prstGeom prst="rect">
            <a:avLst/>
          </a:prstGeom>
          <a:noFill/>
        </p:spPr>
      </p:pic>
      <p:sp>
        <p:nvSpPr>
          <p:cNvPr id="24" name="Oval 23"/>
          <p:cNvSpPr/>
          <p:nvPr/>
        </p:nvSpPr>
        <p:spPr>
          <a:xfrm>
            <a:off x="3794737" y="1778358"/>
            <a:ext cx="4065577" cy="40655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2" descr="http://satelit.wbl.sk/1211761782216701733ivak_satellit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5908" y="3500622"/>
            <a:ext cx="844122" cy="616209"/>
          </a:xfrm>
          <a:prstGeom prst="rect">
            <a:avLst/>
          </a:prstGeom>
          <a:noFill/>
        </p:spPr>
      </p:pic>
      <p:sp>
        <p:nvSpPr>
          <p:cNvPr id="25" name="Oval 24"/>
          <p:cNvSpPr/>
          <p:nvPr/>
        </p:nvSpPr>
        <p:spPr>
          <a:xfrm>
            <a:off x="3657862" y="3620312"/>
            <a:ext cx="290023" cy="290023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91176" y="2263226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721691" y="1145627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260205" y="3046997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083062" y="3438883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583804" y="3736426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694128" y="3656602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331264" y="5980677"/>
            <a:ext cx="4482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Helvetica LT Std" pitchFamily="34" charset="0"/>
                <a:cs typeface="Arial" pitchFamily="34" charset="0"/>
              </a:rPr>
              <a:t>Trilateration in 2D</a:t>
            </a:r>
            <a:endParaRPr lang="en-GB" sz="4000" b="1" dirty="0">
              <a:latin typeface="Helvetica LT St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5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7088" y="2946399"/>
            <a:ext cx="8926286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 animals navigate then?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71600" y="116912"/>
            <a:ext cx="4482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Trilateration in 3D</a:t>
            </a:r>
            <a:endParaRPr lang="en-GB" sz="40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1" y="914400"/>
            <a:ext cx="8939058" cy="59477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701" y="1693180"/>
            <a:ext cx="6972755" cy="469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575759" y="116912"/>
            <a:ext cx="5674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Answer the questions:</a:t>
            </a:r>
            <a:endParaRPr lang="en-GB" sz="40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1" y="914400"/>
            <a:ext cx="8939058" cy="59477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4176" y="1378857"/>
            <a:ext cx="896982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AutoNum type="arabicParenBoth"/>
            </a:pPr>
            <a:r>
              <a:rPr lang="en-GB" sz="3800" dirty="0" smtClean="0">
                <a:solidFill>
                  <a:schemeClr val="bg1">
                    <a:lumMod val="95000"/>
                  </a:schemeClr>
                </a:solidFill>
              </a:rPr>
              <a:t>What kind of services does GPS provide?</a:t>
            </a:r>
          </a:p>
          <a:p>
            <a:pPr marL="742950" lvl="0" indent="-742950">
              <a:buAutoNum type="arabicParenBoth"/>
            </a:pPr>
            <a:endParaRPr lang="en-US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42950" indent="-31750"/>
            <a:r>
              <a:rPr lang="en-GB" sz="3800" dirty="0" smtClean="0">
                <a:solidFill>
                  <a:srgbClr val="FFC000"/>
                </a:solidFill>
              </a:rPr>
              <a:t>Positioning and timing services</a:t>
            </a:r>
          </a:p>
          <a:p>
            <a:pPr marL="742950" lvl="0" indent="-742950"/>
            <a:endParaRPr lang="en-GB" sz="3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575759" y="116912"/>
            <a:ext cx="5674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Answer the questions:</a:t>
            </a:r>
            <a:endParaRPr lang="en-GB" sz="40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1" y="914400"/>
            <a:ext cx="8939058" cy="59477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4177" y="1378857"/>
            <a:ext cx="86359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800" dirty="0" smtClean="0">
                <a:solidFill>
                  <a:schemeClr val="bg1">
                    <a:lumMod val="95000"/>
                  </a:schemeClr>
                </a:solidFill>
              </a:rPr>
              <a:t>(2) Who developed GPS? </a:t>
            </a:r>
          </a:p>
          <a:p>
            <a:pPr lvl="0"/>
            <a:endParaRPr lang="en-US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indent="623888"/>
            <a:r>
              <a:rPr lang="en-GB" sz="3800" dirty="0" smtClean="0">
                <a:solidFill>
                  <a:srgbClr val="FFC000"/>
                </a:solidFill>
              </a:rPr>
              <a:t>The U.S. military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575759" y="116912"/>
            <a:ext cx="5674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Answer the questions:</a:t>
            </a:r>
            <a:endParaRPr lang="en-GB" sz="40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1" y="914400"/>
            <a:ext cx="8939058" cy="59477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4177" y="1378857"/>
            <a:ext cx="795382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lvl="0" indent="-623888"/>
            <a:r>
              <a:rPr lang="en-GB" sz="3800" dirty="0" smtClean="0">
                <a:solidFill>
                  <a:schemeClr val="bg1">
                    <a:lumMod val="95000"/>
                  </a:schemeClr>
                </a:solidFill>
              </a:rPr>
              <a:t>(3) What does a user need in order to use GPS technology?</a:t>
            </a:r>
          </a:p>
          <a:p>
            <a:pPr marL="623888" lvl="0" indent="-623888"/>
            <a:endParaRPr lang="en-US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23888" lvl="0"/>
            <a:r>
              <a:rPr lang="en-GB" sz="3800" dirty="0" smtClean="0">
                <a:solidFill>
                  <a:srgbClr val="FFC000"/>
                </a:solidFill>
              </a:rPr>
              <a:t>A GPS receiver</a:t>
            </a:r>
          </a:p>
          <a:p>
            <a:pPr marL="623888" lvl="0" indent="-623888"/>
            <a:endParaRPr lang="en-GB" sz="3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575759" y="116912"/>
            <a:ext cx="5674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Answer the questions:</a:t>
            </a:r>
            <a:endParaRPr lang="en-GB" sz="40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1" y="914400"/>
            <a:ext cx="8939058" cy="59477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4177" y="1378857"/>
            <a:ext cx="854890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lvl="0" indent="-623888"/>
            <a:r>
              <a:rPr lang="en-GB" sz="3800" dirty="0" smtClean="0">
                <a:solidFill>
                  <a:schemeClr val="bg1">
                    <a:lumMod val="95000"/>
                  </a:schemeClr>
                </a:solidFill>
              </a:rPr>
              <a:t>(4) Name one situation where GPS can be used to save lives.</a:t>
            </a:r>
          </a:p>
          <a:p>
            <a:pPr marL="623888" lvl="0" indent="-623888"/>
            <a:endParaRPr lang="en-US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23888" lvl="0"/>
            <a:r>
              <a:rPr lang="en-GB" sz="3800" dirty="0" smtClean="0">
                <a:solidFill>
                  <a:srgbClr val="FFC000"/>
                </a:solidFill>
              </a:rPr>
              <a:t>preventing transportation accidents  /</a:t>
            </a:r>
          </a:p>
          <a:p>
            <a:pPr marL="623888" lvl="0"/>
            <a:r>
              <a:rPr lang="en-GB" sz="3800" dirty="0" smtClean="0">
                <a:solidFill>
                  <a:srgbClr val="FFC000"/>
                </a:solidFill>
              </a:rPr>
              <a:t>search and rescue  /</a:t>
            </a:r>
          </a:p>
          <a:p>
            <a:pPr marL="623888" lvl="0"/>
            <a:r>
              <a:rPr lang="en-GB" sz="3800" dirty="0" smtClean="0">
                <a:solidFill>
                  <a:srgbClr val="FFC000"/>
                </a:solidFill>
              </a:rPr>
              <a:t>emergency services</a:t>
            </a:r>
          </a:p>
          <a:p>
            <a:pPr marL="623888" lvl="0" indent="-623888"/>
            <a:endParaRPr lang="en-GB" sz="3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575759" y="116912"/>
            <a:ext cx="5674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Answer the questions:</a:t>
            </a:r>
            <a:endParaRPr lang="en-GB" sz="40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31" y="914400"/>
            <a:ext cx="8939058" cy="59477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4177" y="1378857"/>
            <a:ext cx="896982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lvl="0" indent="-623888"/>
            <a:r>
              <a:rPr lang="en-GB" sz="3800" dirty="0" smtClean="0">
                <a:solidFill>
                  <a:schemeClr val="bg1">
                    <a:lumMod val="95000"/>
                  </a:schemeClr>
                </a:solidFill>
              </a:rPr>
              <a:t>(5) How was GPS technology useful when installing the solar tracker at our school?</a:t>
            </a:r>
          </a:p>
          <a:p>
            <a:pPr marL="623888" lvl="0" indent="-623888"/>
            <a:endParaRPr lang="en-US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23888"/>
            <a:r>
              <a:rPr lang="en-GB" sz="3800" dirty="0" smtClean="0">
                <a:solidFill>
                  <a:srgbClr val="FFC000"/>
                </a:solidFill>
              </a:rPr>
              <a:t>It was used to determine the tracker’s exact location.</a:t>
            </a:r>
            <a:endParaRPr lang="en-GB" sz="3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3815" y="914399"/>
            <a:ext cx="2880993" cy="290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0742" y="1262744"/>
            <a:ext cx="18578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sun</a:t>
            </a:r>
          </a:p>
          <a:p>
            <a:pPr algn="ctr"/>
            <a:r>
              <a:rPr lang="en-US" sz="4400" b="1" dirty="0" smtClean="0"/>
              <a:t>moon</a:t>
            </a:r>
          </a:p>
          <a:p>
            <a:pPr algn="ctr"/>
            <a:r>
              <a:rPr lang="en-US" sz="4400" b="1" dirty="0" smtClean="0"/>
              <a:t>stars</a:t>
            </a:r>
            <a:endParaRPr lang="en-GB" sz="4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3663">
            <a:off x="406401" y="3852754"/>
            <a:ext cx="2467428" cy="284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47768" y="4804228"/>
            <a:ext cx="377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magnetic fields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5407" y="763813"/>
            <a:ext cx="4001152" cy="401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344" y="772815"/>
            <a:ext cx="2467428" cy="284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8000" y="3964214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r="8278"/>
          <a:stretch>
            <a:fillRect/>
          </a:stretch>
        </p:blipFill>
        <p:spPr bwMode="auto">
          <a:xfrm>
            <a:off x="1828800" y="1879150"/>
            <a:ext cx="7281284" cy="381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72108" y="5805715"/>
            <a:ext cx="377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ocean currents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37889" flipH="1">
            <a:off x="288711" y="595353"/>
            <a:ext cx="2499363" cy="18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151" y="275772"/>
            <a:ext cx="6658620" cy="452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23890" y="5065483"/>
            <a:ext cx="6473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mental maps</a:t>
            </a:r>
          </a:p>
          <a:p>
            <a:pPr algn="ctr"/>
            <a:r>
              <a:rPr lang="en-US" sz="3600" b="1" dirty="0" smtClean="0"/>
              <a:t>(landscapes and landmarks)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285" y="4730004"/>
            <a:ext cx="1843314" cy="212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64350" y="5268682"/>
            <a:ext cx="6473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echo</a:t>
            </a:r>
            <a:r>
              <a:rPr lang="en-US" sz="4400" b="1" dirty="0" smtClean="0"/>
              <a:t>location</a:t>
            </a:r>
          </a:p>
          <a:p>
            <a:pPr algn="ctr"/>
            <a:r>
              <a:rPr lang="en-US" sz="3600" b="1" dirty="0" smtClean="0"/>
              <a:t>(sounds)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014" y="0"/>
            <a:ext cx="7734558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791815" y="2540791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?</a:t>
            </a:r>
            <a:endParaRPr lang="en-GB" sz="72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2857" y="2133600"/>
            <a:ext cx="203199" cy="2162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53" y="4883827"/>
            <a:ext cx="1256393" cy="67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568" y="4970913"/>
            <a:ext cx="1256393" cy="67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791815" y="2540791"/>
            <a:ext cx="2133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9900"/>
                </a:solidFill>
                <a:latin typeface="Helvetica LT Std" pitchFamily="34" charset="0"/>
                <a:cs typeface="Arial" pitchFamily="34" charset="0"/>
              </a:rPr>
              <a:t>GPS</a:t>
            </a:r>
            <a:endParaRPr lang="en-GB" sz="7200" b="1" dirty="0">
              <a:solidFill>
                <a:srgbClr val="FF9900"/>
              </a:solidFill>
              <a:latin typeface="Helvetica LT Std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2857" y="2133600"/>
            <a:ext cx="203199" cy="2162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rincon.gps.caltech.edu/hudnut/USGS_Public_Lecture/GPS_animation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526" y="1242329"/>
            <a:ext cx="4203700" cy="42037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3" y="4883827"/>
            <a:ext cx="1256393" cy="67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568" y="4970913"/>
            <a:ext cx="1256393" cy="67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276</Words>
  <Application>Microsoft Office PowerPoint</Application>
  <PresentationFormat>On-screen Show (4:3)</PresentationFormat>
  <Paragraphs>106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Amresh</dc:creator>
  <cp:lastModifiedBy>Amresh</cp:lastModifiedBy>
  <cp:revision>132</cp:revision>
  <dcterms:created xsi:type="dcterms:W3CDTF">2013-03-25T22:15:50Z</dcterms:created>
  <dcterms:modified xsi:type="dcterms:W3CDTF">2013-04-07T10:44:31Z</dcterms:modified>
</cp:coreProperties>
</file>